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6" r:id="rId2"/>
    <p:sldId id="268" r:id="rId3"/>
    <p:sldId id="273" r:id="rId4"/>
    <p:sldId id="261" r:id="rId5"/>
    <p:sldId id="274" r:id="rId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F3B"/>
    <a:srgbClr val="016156"/>
    <a:srgbClr val="F49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2682A-A103-4EEB-B826-2D878893A683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A9F47-37D9-4EC4-A999-B1C2EF4DB5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989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388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110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783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32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4640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8237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663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9757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847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16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858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58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660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003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877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218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698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9206B-E7E5-4CD9-B166-C6F91D4505B4}" type="datetimeFigureOut">
              <a:rPr lang="id-ID" smtClean="0"/>
              <a:t>01/07/2019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B1C19-D292-4079-BCAF-2B446F071A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567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6946" y="3050286"/>
            <a:ext cx="5366430" cy="30465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3913" y="278296"/>
            <a:ext cx="9669089" cy="2629115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tx2">
                    <a:lumMod val="50000"/>
                  </a:schemeClr>
                </a:solidFill>
                <a:latin typeface="Hobo Std" panose="020B0803040709020204" pitchFamily="34" charset="0"/>
              </a:rPr>
              <a:t>PUSAT LAYANAN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obo Std" panose="020B0803040709020204" pitchFamily="34" charset="0"/>
              </a:rPr>
              <a:t>DISABILITAS DAN PENDIDIKAN INKLUSIF </a:t>
            </a:r>
            <a:r>
              <a:rPr lang="id-ID" dirty="0" smtClean="0">
                <a:solidFill>
                  <a:schemeClr val="tx2">
                    <a:lumMod val="50000"/>
                  </a:schemeClr>
                </a:solidFill>
                <a:latin typeface="Hobo Std" panose="020B0803040709020204" pitchFamily="34" charset="0"/>
              </a:rPr>
              <a:t> SEBAGAI </a:t>
            </a:r>
            <a:r>
              <a:rPr lang="id-ID" i="1" dirty="0" smtClean="0">
                <a:solidFill>
                  <a:schemeClr val="tx2">
                    <a:lumMod val="50000"/>
                  </a:schemeClr>
                </a:solidFill>
                <a:latin typeface="Hobo Std" panose="020B0803040709020204" pitchFamily="34" charset="0"/>
              </a:rPr>
              <a:t>TRANS EDUCATION</a:t>
            </a:r>
            <a:r>
              <a:rPr lang="id-ID" dirty="0" smtClean="0">
                <a:solidFill>
                  <a:schemeClr val="tx2">
                    <a:lumMod val="50000"/>
                  </a:schemeClr>
                </a:solidFill>
                <a:latin typeface="Hobo Std" panose="020B0803040709020204" pitchFamily="34" charset="0"/>
              </a:rPr>
              <a:t> </a:t>
            </a:r>
            <a:br>
              <a:rPr lang="id-ID" dirty="0" smtClean="0">
                <a:solidFill>
                  <a:schemeClr val="tx2">
                    <a:lumMod val="50000"/>
                  </a:schemeClr>
                </a:solidFill>
                <a:latin typeface="Hobo Std" panose="020B0803040709020204" pitchFamily="34" charset="0"/>
              </a:rPr>
            </a:br>
            <a:r>
              <a:rPr lang="id-ID" dirty="0" smtClean="0">
                <a:solidFill>
                  <a:schemeClr val="tx2">
                    <a:lumMod val="50000"/>
                  </a:schemeClr>
                </a:solidFill>
                <a:latin typeface="Hobo Std" panose="020B0803040709020204" pitchFamily="34" charset="0"/>
              </a:rPr>
              <a:t>KE SEKOLAH INKLUSI</a:t>
            </a:r>
            <a:endParaRPr lang="id-ID" dirty="0">
              <a:solidFill>
                <a:schemeClr val="tx2">
                  <a:lumMod val="50000"/>
                </a:schemeClr>
              </a:solidFill>
              <a:latin typeface="Hobo Std" panose="020B0803040709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73175" y="547404"/>
            <a:ext cx="3699932" cy="897467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SEKILAS PUSAT LAYANAN </a:t>
            </a:r>
            <a:r>
              <a:rPr lang="en-US" dirty="0" smtClean="0">
                <a:solidFill>
                  <a:schemeClr val="tx1"/>
                </a:solidFill>
              </a:rPr>
              <a:t> DISABILITAS DAN PENDIDIKAN INKLUSIF </a:t>
            </a:r>
            <a:r>
              <a:rPr lang="id-ID" dirty="0" smtClean="0">
                <a:solidFill>
                  <a:schemeClr val="tx1"/>
                </a:solidFill>
              </a:rPr>
              <a:t>KOTA SURAKARTA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348" y="467963"/>
            <a:ext cx="301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bernama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Autis</a:t>
            </a:r>
            <a:r>
              <a:rPr lang="en-US" dirty="0" smtClean="0"/>
              <a:t> yang </a:t>
            </a:r>
            <a:r>
              <a:rPr lang="id-ID" dirty="0" smtClean="0"/>
              <a:t>Diresmikan Walikota Surakarta, F.X Hadi Rudyatmo, pada 17 September 2014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1911096" y="2463619"/>
            <a:ext cx="3209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Memberikan dukungan layanan dalam perspektif pendidikan untuk anak autis, hiperaktif, dan ABK lainnya. 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803875" y="4290573"/>
            <a:ext cx="3794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Gedung dan alat terapis didukung Kementrian Pendidikan dan Kebudayaan.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4638545" y="4418742"/>
            <a:ext cx="2463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Dasar</a:t>
            </a:r>
            <a:r>
              <a:rPr lang="en-US" sz="1400" dirty="0" smtClean="0"/>
              <a:t> </a:t>
            </a:r>
            <a:r>
              <a:rPr lang="en-US" sz="1400" dirty="0" err="1" smtClean="0"/>
              <a:t>Kelembagaan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: </a:t>
            </a:r>
            <a:r>
              <a:rPr lang="en-US" sz="1400" dirty="0" err="1" smtClean="0"/>
              <a:t>Perwali</a:t>
            </a:r>
            <a:r>
              <a:rPr lang="en-US" sz="1400" dirty="0" smtClean="0"/>
              <a:t> No 20 E </a:t>
            </a:r>
            <a:r>
              <a:rPr lang="en-US" sz="1400" dirty="0" err="1" smtClean="0"/>
              <a:t>tahun</a:t>
            </a:r>
            <a:r>
              <a:rPr lang="en-US" sz="1400" dirty="0" smtClean="0"/>
              <a:t> 2018 </a:t>
            </a:r>
            <a:r>
              <a:rPr lang="en-US" sz="1400" dirty="0" err="1" smtClean="0"/>
              <a:t>tentang</a:t>
            </a:r>
            <a:r>
              <a:rPr lang="en-US" sz="1400" dirty="0" smtClean="0"/>
              <a:t> </a:t>
            </a:r>
            <a:r>
              <a:rPr lang="en-US" sz="1400" dirty="0" err="1" smtClean="0"/>
              <a:t>Pembentukan</a:t>
            </a:r>
            <a:r>
              <a:rPr lang="en-US" sz="1400" dirty="0" smtClean="0"/>
              <a:t> Unit </a:t>
            </a:r>
            <a:r>
              <a:rPr lang="en-US" sz="1400" dirty="0" err="1" smtClean="0"/>
              <a:t>Pelaksana</a:t>
            </a:r>
            <a:r>
              <a:rPr lang="en-US" sz="1400" dirty="0" smtClean="0"/>
              <a:t> </a:t>
            </a:r>
            <a:r>
              <a:rPr lang="en-US" sz="1400" dirty="0" err="1" smtClean="0"/>
              <a:t>Teknis</a:t>
            </a:r>
            <a:r>
              <a:rPr lang="en-US" sz="1400" dirty="0" smtClean="0"/>
              <a:t> </a:t>
            </a:r>
            <a:r>
              <a:rPr lang="en-US" sz="1400" dirty="0" err="1" smtClean="0"/>
              <a:t>Pusat</a:t>
            </a:r>
            <a:r>
              <a:rPr lang="en-US" sz="1400" dirty="0" smtClean="0"/>
              <a:t> </a:t>
            </a:r>
            <a:r>
              <a:rPr lang="en-US" sz="1400" dirty="0" err="1" smtClean="0"/>
              <a:t>Layanan</a:t>
            </a:r>
            <a:r>
              <a:rPr lang="en-US" sz="1400" dirty="0" smtClean="0"/>
              <a:t> </a:t>
            </a:r>
            <a:r>
              <a:rPr lang="en-US" sz="1400" dirty="0" err="1" smtClean="0"/>
              <a:t>Disabilitas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Pendidikan</a:t>
            </a:r>
            <a:r>
              <a:rPr lang="en-US" sz="1400" dirty="0" smtClean="0"/>
              <a:t> </a:t>
            </a:r>
            <a:r>
              <a:rPr lang="en-US" sz="1400" dirty="0" err="1" smtClean="0"/>
              <a:t>Inklusif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 </a:t>
            </a:r>
            <a:r>
              <a:rPr lang="id-ID" sz="1400" dirty="0" smtClean="0"/>
              <a:t>Anggaran pelayanan dibiayai APBD Pemkot Kota Surakarta.</a:t>
            </a:r>
            <a:endParaRPr lang="id-ID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193024" y="4290573"/>
            <a:ext cx="2601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Menangani ABK di PL</a:t>
            </a:r>
            <a:r>
              <a:rPr lang="en-US" dirty="0" smtClean="0"/>
              <a:t>DPI</a:t>
            </a:r>
            <a:r>
              <a:rPr lang="id-ID" dirty="0" smtClean="0"/>
              <a:t> dan di sekolah inklusi Kota Surakarta (ABK PAUD, SD, SMP, Pendidikan Kesetaraan).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7242048" y="2602118"/>
            <a:ext cx="2596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Klien yang diterima berusia 1,5 tahun sampai 18 tahun.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8540496" y="636664"/>
            <a:ext cx="2496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Sasaran utama adalah penyandang </a:t>
            </a:r>
            <a:r>
              <a:rPr lang="en-US" dirty="0" err="1" smtClean="0"/>
              <a:t>Disabilitas</a:t>
            </a:r>
            <a:r>
              <a:rPr lang="id-ID" dirty="0" smtClean="0"/>
              <a:t> </a:t>
            </a:r>
            <a:r>
              <a:rPr lang="en-US" dirty="0" smtClean="0"/>
              <a:t>y</a:t>
            </a:r>
            <a:r>
              <a:rPr lang="id-ID" dirty="0" smtClean="0"/>
              <a:t>ang merupakan warga miskin.</a:t>
            </a:r>
            <a:endParaRPr lang="id-ID" dirty="0"/>
          </a:p>
        </p:txBody>
      </p:sp>
      <p:sp>
        <p:nvSpPr>
          <p:cNvPr id="9" name="Right Arrow 8"/>
          <p:cNvSpPr/>
          <p:nvPr/>
        </p:nvSpPr>
        <p:spPr>
          <a:xfrm rot="19947291">
            <a:off x="7323001" y="5184292"/>
            <a:ext cx="609295" cy="322346"/>
          </a:xfrm>
          <a:prstGeom prst="rightArrow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ight Arrow 14"/>
          <p:cNvSpPr/>
          <p:nvPr/>
        </p:nvSpPr>
        <p:spPr>
          <a:xfrm rot="8933724">
            <a:off x="2699303" y="3834462"/>
            <a:ext cx="609295" cy="322346"/>
          </a:xfrm>
          <a:prstGeom prst="rightArrow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ight Arrow 15"/>
          <p:cNvSpPr/>
          <p:nvPr/>
        </p:nvSpPr>
        <p:spPr>
          <a:xfrm rot="1644873">
            <a:off x="3768528" y="5028621"/>
            <a:ext cx="609295" cy="322346"/>
          </a:xfrm>
          <a:prstGeom prst="rightArrow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ight Arrow 16"/>
          <p:cNvSpPr/>
          <p:nvPr/>
        </p:nvSpPr>
        <p:spPr>
          <a:xfrm rot="2781162">
            <a:off x="2851703" y="2117630"/>
            <a:ext cx="609295" cy="322346"/>
          </a:xfrm>
          <a:prstGeom prst="rightArrow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Arrow 17"/>
          <p:cNvSpPr/>
          <p:nvPr/>
        </p:nvSpPr>
        <p:spPr>
          <a:xfrm rot="13724388">
            <a:off x="8591197" y="3838076"/>
            <a:ext cx="609295" cy="322346"/>
          </a:xfrm>
          <a:prstGeom prst="rightArrow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ight Arrow 18"/>
          <p:cNvSpPr/>
          <p:nvPr/>
        </p:nvSpPr>
        <p:spPr>
          <a:xfrm rot="19560042">
            <a:off x="8160669" y="2061116"/>
            <a:ext cx="609295" cy="322346"/>
          </a:xfrm>
          <a:prstGeom prst="rightArrow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566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4 0.03171 L -1.04167E-6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-15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1343 L -0.01432 0.017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1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02683 0.022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11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3843 L -3.95833E-6 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22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0.01019 L -0.02097 -0.04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26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02385 L 0.01445 -0.015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45465" y="554938"/>
            <a:ext cx="4999751" cy="1485897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LAYANAN PUSAT LAYANAN </a:t>
            </a:r>
            <a:r>
              <a:rPr lang="en-US" dirty="0" smtClean="0">
                <a:solidFill>
                  <a:schemeClr val="tx1"/>
                </a:solidFill>
              </a:rPr>
              <a:t>DISABILITAS DAN PENDIDIKAN INKLUSIF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DINAS PENDIDIKAN</a:t>
            </a:r>
          </a:p>
          <a:p>
            <a:pPr algn="ctr"/>
            <a:r>
              <a:rPr lang="id-ID" dirty="0">
                <a:solidFill>
                  <a:schemeClr val="tx1"/>
                </a:solidFill>
              </a:rPr>
              <a:t>KOTA SURAKARTA </a:t>
            </a:r>
          </a:p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778001" y="2221351"/>
            <a:ext cx="1352020" cy="1931459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1430" tIns="687441" rIns="11430" bIns="68744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800" b="1" kern="1200" dirty="0" smtClean="0">
                <a:solidFill>
                  <a:schemeClr val="tx1"/>
                </a:solidFill>
              </a:rPr>
              <a:t>Layanan utama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30020" y="2221353"/>
            <a:ext cx="6775979" cy="1255447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28016" tIns="72716" rIns="72716" bIns="72716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d-ID" sz="1800" b="1" kern="1200" dirty="0" smtClean="0">
                <a:solidFill>
                  <a:schemeClr val="tx1"/>
                </a:solidFill>
              </a:rPr>
              <a:t>Layanan assesmen</a:t>
            </a:r>
            <a:endParaRPr lang="en-US" sz="1800" kern="1200" dirty="0">
              <a:solidFill>
                <a:schemeClr val="tx1"/>
              </a:solidFill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d-ID" sz="1800" b="1" kern="1200" dirty="0" smtClean="0">
                <a:solidFill>
                  <a:schemeClr val="tx1"/>
                </a:solidFill>
              </a:rPr>
              <a:t>Layanan terapi terpadu</a:t>
            </a:r>
            <a:endParaRPr lang="id-ID" sz="1800" b="1" kern="1200" dirty="0">
              <a:solidFill>
                <a:schemeClr val="tx1"/>
              </a:solidFill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d-ID" sz="1800" b="1" kern="1200" dirty="0" smtClean="0">
                <a:solidFill>
                  <a:schemeClr val="tx1"/>
                </a:solidFill>
              </a:rPr>
              <a:t>Layanan kelas transisi</a:t>
            </a:r>
            <a:endParaRPr lang="id-ID" sz="1800" b="1" kern="1200" dirty="0">
              <a:solidFill>
                <a:schemeClr val="tx1"/>
              </a:solidFill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d-ID" sz="1800" b="1" kern="1200" dirty="0" smtClean="0">
                <a:solidFill>
                  <a:schemeClr val="tx1"/>
                </a:solidFill>
              </a:rPr>
              <a:t>Layanan pusat sumber pendidikan inklusif</a:t>
            </a:r>
            <a:endParaRPr lang="id-ID" sz="1800" b="1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78001" y="3961870"/>
            <a:ext cx="1352020" cy="1931458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1430" tIns="687440" rIns="11430" bIns="68744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800" b="1" kern="1200" dirty="0" smtClean="0">
                <a:solidFill>
                  <a:schemeClr val="tx1"/>
                </a:solidFill>
              </a:rPr>
              <a:t>Layanan pendukung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130020" y="3961871"/>
            <a:ext cx="6775979" cy="1255447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28016" tIns="72716" rIns="72716" bIns="72716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d-ID" sz="1800" b="1" kern="1200" dirty="0" smtClean="0">
                <a:solidFill>
                  <a:schemeClr val="tx1"/>
                </a:solidFill>
              </a:rPr>
              <a:t>Layanan informasi dan konsultasi</a:t>
            </a:r>
            <a:endParaRPr lang="en-US" sz="1800" kern="1200" dirty="0">
              <a:solidFill>
                <a:schemeClr val="tx1"/>
              </a:solidFill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d-ID" sz="1800" b="1" kern="1200" dirty="0" smtClean="0">
                <a:solidFill>
                  <a:schemeClr val="tx1"/>
                </a:solidFill>
              </a:rPr>
              <a:t>Layanan keluarga dan masyarakat</a:t>
            </a:r>
            <a:endParaRPr lang="id-ID" sz="1800" b="1" kern="1200" dirty="0">
              <a:solidFill>
                <a:schemeClr val="tx1"/>
              </a:solidFill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d-ID" sz="1800" b="1" kern="1200" dirty="0" smtClean="0">
                <a:solidFill>
                  <a:schemeClr val="tx1"/>
                </a:solidFill>
              </a:rPr>
              <a:t>Layanan penelitian dan pengembangan</a:t>
            </a:r>
            <a:endParaRPr lang="id-ID" sz="1800" b="1" kern="1200" dirty="0">
              <a:solidFill>
                <a:schemeClr val="tx1"/>
              </a:solidFill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d-ID" sz="1800" b="1" kern="1200" dirty="0" smtClean="0">
                <a:solidFill>
                  <a:schemeClr val="tx1"/>
                </a:solidFill>
              </a:rPr>
              <a:t>Layanan pelatihan dan bimbingan teknis</a:t>
            </a:r>
            <a:endParaRPr lang="id-ID" sz="18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1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284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666" y="1779369"/>
            <a:ext cx="4715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dirty="0" smtClean="0"/>
              <a:t>TERIMA KASIH</a:t>
            </a:r>
            <a:endParaRPr lang="id-ID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923640" y="2881502"/>
            <a:ext cx="5601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Salam peduli </a:t>
            </a:r>
            <a:r>
              <a:rPr lang="id-ID" sz="2000" dirty="0" smtClean="0"/>
              <a:t>ANAK BERKEBUTUHAN KHUSUS </a:t>
            </a:r>
            <a:endParaRPr lang="id-ID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79936" y="3283295"/>
            <a:ext cx="5712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Dari </a:t>
            </a:r>
            <a:r>
              <a:rPr lang="id-ID" sz="2000" dirty="0" smtClean="0"/>
              <a:t>PLDPI </a:t>
            </a:r>
            <a:r>
              <a:rPr lang="id-ID" sz="2000" dirty="0" smtClean="0"/>
              <a:t>SOLO untuk INDONESIA dan DUNIA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762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216</TotalTime>
  <Words>194</Words>
  <Application>Microsoft Office PowerPoint</Application>
  <PresentationFormat>Custom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Damask</vt:lpstr>
      <vt:lpstr>PUSAT LAYANAN DISABILITAS DAN PENDIDIKAN INKLUSIF  SEBAGAI TRANS EDUCATION  KE SEKOLAH INKLUSI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25</cp:revision>
  <dcterms:created xsi:type="dcterms:W3CDTF">2018-06-22T01:16:11Z</dcterms:created>
  <dcterms:modified xsi:type="dcterms:W3CDTF">2019-07-01T04:11:06Z</dcterms:modified>
</cp:coreProperties>
</file>